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51"/>
  </p:notesMasterIdLst>
  <p:handoutMasterIdLst>
    <p:handoutMasterId r:id="rId52"/>
  </p:handoutMasterIdLst>
  <p:sldIdLst>
    <p:sldId id="365" r:id="rId2"/>
    <p:sldId id="306" r:id="rId3"/>
    <p:sldId id="314" r:id="rId4"/>
    <p:sldId id="319" r:id="rId5"/>
    <p:sldId id="320" r:id="rId6"/>
    <p:sldId id="348" r:id="rId7"/>
    <p:sldId id="356" r:id="rId8"/>
    <p:sldId id="321" r:id="rId9"/>
    <p:sldId id="322" r:id="rId10"/>
    <p:sldId id="323" r:id="rId11"/>
    <p:sldId id="324" r:id="rId12"/>
    <p:sldId id="349" r:id="rId13"/>
    <p:sldId id="361" r:id="rId14"/>
    <p:sldId id="350" r:id="rId15"/>
    <p:sldId id="351" r:id="rId16"/>
    <p:sldId id="326" r:id="rId17"/>
    <p:sldId id="362" r:id="rId18"/>
    <p:sldId id="327" r:id="rId19"/>
    <p:sldId id="359" r:id="rId20"/>
    <p:sldId id="328" r:id="rId21"/>
    <p:sldId id="358" r:id="rId22"/>
    <p:sldId id="329" r:id="rId23"/>
    <p:sldId id="357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9" r:id="rId33"/>
    <p:sldId id="340" r:id="rId34"/>
    <p:sldId id="355" r:id="rId35"/>
    <p:sldId id="341" r:id="rId36"/>
    <p:sldId id="342" r:id="rId37"/>
    <p:sldId id="343" r:id="rId38"/>
    <p:sldId id="360" r:id="rId39"/>
    <p:sldId id="344" r:id="rId40"/>
    <p:sldId id="354" r:id="rId41"/>
    <p:sldId id="352" r:id="rId42"/>
    <p:sldId id="363" r:id="rId43"/>
    <p:sldId id="345" r:id="rId44"/>
    <p:sldId id="364" r:id="rId45"/>
    <p:sldId id="346" r:id="rId46"/>
    <p:sldId id="347" r:id="rId47"/>
    <p:sldId id="366" r:id="rId48"/>
    <p:sldId id="338" r:id="rId49"/>
    <p:sldId id="305" r:id="rId50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502B0"/>
    <a:srgbClr val="219D93"/>
    <a:srgbClr val="C6D9F1"/>
    <a:srgbClr val="DBEEF4"/>
    <a:srgbClr val="4FAFA8"/>
    <a:srgbClr val="157D64"/>
    <a:srgbClr val="213F5E"/>
    <a:srgbClr val="EBECED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559" autoAdjust="0"/>
  </p:normalViewPr>
  <p:slideViewPr>
    <p:cSldViewPr snapToGrid="0" snapToObjects="1">
      <p:cViewPr varScale="1">
        <p:scale>
          <a:sx n="87" d="100"/>
          <a:sy n="87" d="100"/>
        </p:scale>
        <p:origin x="102" y="936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Infraestrutura de TI e desafios de gestão;</a:t>
          </a: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4D76EF0-5E4B-4465-9606-E141A70CC506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dos processos de TI;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6F79FFE-8B47-407F-B339-04EE6A1CDBEC}" type="par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5C91E0-2207-4EF0-A77D-A5E46F99E9B4}" type="sib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12747266-C4A0-4AC7-880A-DCB002656378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Informação;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E9495B2-84E2-4751-A27F-9D7A177B7196}" type="parTrans" cxnId="{B7208148-34FE-40F7-B495-E5A63D50FB70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AE4F3AE-E84B-46D4-A0AF-B3CF1B4BE73C}" type="sibTrans" cxnId="{B7208148-34FE-40F7-B495-E5A63D50FB70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583D201-ED77-460F-950E-F49E44D80281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 Acordo de Nível de Serviço. 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0B37F4BC-E356-405C-AC31-CDA43D6A4777}" type="parTrans" cxnId="{C1CA9573-28F6-42D1-82E0-6BAEC0AE6424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7ED651E3-6A1F-4774-B883-D779B886F100}" type="sibTrans" cxnId="{C1CA9573-28F6-42D1-82E0-6BAEC0AE6424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F8CF442-7A6D-4EE5-BE6D-F53FA4F81BAB}" type="pres">
      <dgm:prSet presAssocID="{97F9D200-0971-4830-986E-E7B45CD08CF8}" presName="spacer" presStyleCnt="0"/>
      <dgm:spPr/>
    </dgm:pt>
    <dgm:pt modelId="{8AB01E03-0B19-4E2E-B88F-0FDDF6E47F6F}" type="pres">
      <dgm:prSet presAssocID="{A4D76EF0-5E4B-4465-9606-E141A70CC506}" presName="parentText" presStyleLbl="node1" presStyleIdx="1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59998E59-3B71-47C4-BF44-A40E17B1D197}" type="pres">
      <dgm:prSet presAssocID="{C05C91E0-2207-4EF0-A77D-A5E46F99E9B4}" presName="spacer" presStyleCnt="0"/>
      <dgm:spPr/>
    </dgm:pt>
    <dgm:pt modelId="{B7901BB5-81E3-497D-9727-257C953A913A}" type="pres">
      <dgm:prSet presAssocID="{12747266-C4A0-4AC7-880A-DCB002656378}" presName="parentText" presStyleLbl="node1" presStyleIdx="2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0D97D175-91BD-407F-AAF5-251E601384FF}" type="pres">
      <dgm:prSet presAssocID="{EAE4F3AE-E84B-46D4-A0AF-B3CF1B4BE73C}" presName="spacer" presStyleCnt="0"/>
      <dgm:spPr/>
    </dgm:pt>
    <dgm:pt modelId="{E029FC7F-B049-4371-9683-BDAD320ED1EA}" type="pres">
      <dgm:prSet presAssocID="{D583D201-ED77-460F-950E-F49E44D80281}" presName="parentText" presStyleLbl="node1" presStyleIdx="3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B7208148-34FE-40F7-B495-E5A63D50FB70}" srcId="{68EC703A-45DD-4E32-8969-E371DF6B530E}" destId="{12747266-C4A0-4AC7-880A-DCB002656378}" srcOrd="2" destOrd="0" parTransId="{EE9495B2-84E2-4751-A27F-9D7A177B7196}" sibTransId="{EAE4F3AE-E84B-46D4-A0AF-B3CF1B4BE73C}"/>
    <dgm:cxn modelId="{6BE95469-DB26-421C-AAD8-7E4D006A71D4}" type="presOf" srcId="{12747266-C4A0-4AC7-880A-DCB002656378}" destId="{B7901BB5-81E3-497D-9727-257C953A913A}" srcOrd="0" destOrd="0" presId="urn:microsoft.com/office/officeart/2005/8/layout/vList2"/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C1CA9573-28F6-42D1-82E0-6BAEC0AE6424}" srcId="{68EC703A-45DD-4E32-8969-E371DF6B530E}" destId="{D583D201-ED77-460F-950E-F49E44D80281}" srcOrd="3" destOrd="0" parTransId="{0B37F4BC-E356-405C-AC31-CDA43D6A4777}" sibTransId="{7ED651E3-6A1F-4774-B883-D779B886F100}"/>
    <dgm:cxn modelId="{D5AE2587-4DEF-4FCA-982E-B686DF529EAA}" type="presOf" srcId="{A4D76EF0-5E4B-4465-9606-E141A70CC506}" destId="{8AB01E03-0B19-4E2E-B88F-0FDDF6E47F6F}" srcOrd="0" destOrd="0" presId="urn:microsoft.com/office/officeart/2005/8/layout/vList2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B58ECCCC-6D26-4545-B538-2BDA2D3DCE20}" type="presOf" srcId="{D583D201-ED77-460F-950E-F49E44D80281}" destId="{E029FC7F-B049-4371-9683-BDAD320ED1EA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B4B15CF0-DF57-42A4-8F1B-B9FD16160A78}" srcId="{68EC703A-45DD-4E32-8969-E371DF6B530E}" destId="{A4D76EF0-5E4B-4465-9606-E141A70CC506}" srcOrd="1" destOrd="0" parTransId="{D6F79FFE-8B47-407F-B339-04EE6A1CDBEC}" sibTransId="{C05C91E0-2207-4EF0-A77D-A5E46F99E9B4}"/>
    <dgm:cxn modelId="{EFA8EAD9-A7B4-46CA-807E-7F5BBE355756}" type="presParOf" srcId="{26ACA677-B687-4104-BA10-A16CA72876CE}" destId="{95CBA580-B471-4069-AD9E-7A5C629A3488}" srcOrd="0" destOrd="0" presId="urn:microsoft.com/office/officeart/2005/8/layout/vList2"/>
    <dgm:cxn modelId="{98D27396-ABB7-4442-A12C-D373A22B827D}" type="presParOf" srcId="{26ACA677-B687-4104-BA10-A16CA72876CE}" destId="{6F8CF442-7A6D-4EE5-BE6D-F53FA4F81BAB}" srcOrd="1" destOrd="0" presId="urn:microsoft.com/office/officeart/2005/8/layout/vList2"/>
    <dgm:cxn modelId="{B332620C-4282-4121-A281-7090BEB67039}" type="presParOf" srcId="{26ACA677-B687-4104-BA10-A16CA72876CE}" destId="{8AB01E03-0B19-4E2E-B88F-0FDDF6E47F6F}" srcOrd="2" destOrd="0" presId="urn:microsoft.com/office/officeart/2005/8/layout/vList2"/>
    <dgm:cxn modelId="{8B8767DB-C3DB-4DA0-B5A6-13BA9C24897C}" type="presParOf" srcId="{26ACA677-B687-4104-BA10-A16CA72876CE}" destId="{59998E59-3B71-47C4-BF44-A40E17B1D197}" srcOrd="3" destOrd="0" presId="urn:microsoft.com/office/officeart/2005/8/layout/vList2"/>
    <dgm:cxn modelId="{731F5142-5C18-4BF4-B4B9-68248CD06BC7}" type="presParOf" srcId="{26ACA677-B687-4104-BA10-A16CA72876CE}" destId="{B7901BB5-81E3-497D-9727-257C953A913A}" srcOrd="4" destOrd="0" presId="urn:microsoft.com/office/officeart/2005/8/layout/vList2"/>
    <dgm:cxn modelId="{0C82A120-B1AB-4B4C-B1F5-76BFF0923C4F}" type="presParOf" srcId="{26ACA677-B687-4104-BA10-A16CA72876CE}" destId="{0D97D175-91BD-407F-AAF5-251E601384FF}" srcOrd="5" destOrd="0" presId="urn:microsoft.com/office/officeart/2005/8/layout/vList2"/>
    <dgm:cxn modelId="{968B1FE1-25B3-4668-9CB9-2CF29155F596}" type="presParOf" srcId="{26ACA677-B687-4104-BA10-A16CA72876CE}" destId="{E029FC7F-B049-4371-9683-BDAD320ED1EA}" srcOrd="6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20363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Infraestrutura de TI e desafios de gestão;</a:t>
          </a:r>
        </a:p>
      </dsp:txBody>
      <dsp:txXfrm>
        <a:off x="0" y="20363"/>
        <a:ext cx="3904604" cy="476576"/>
      </dsp:txXfrm>
    </dsp:sp>
    <dsp:sp modelId="{8AB01E03-0B19-4E2E-B88F-0FDDF6E47F6F}">
      <dsp:nvSpPr>
        <dsp:cNvPr id="0" name=""/>
        <dsp:cNvSpPr/>
      </dsp:nvSpPr>
      <dsp:spPr>
        <a:xfrm>
          <a:off x="0" y="615019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dos processos de TI;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615019"/>
        <a:ext cx="3904604" cy="476576"/>
      </dsp:txXfrm>
    </dsp:sp>
    <dsp:sp modelId="{B7901BB5-81E3-497D-9727-257C953A913A}">
      <dsp:nvSpPr>
        <dsp:cNvPr id="0" name=""/>
        <dsp:cNvSpPr/>
      </dsp:nvSpPr>
      <dsp:spPr>
        <a:xfrm>
          <a:off x="0" y="1209675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Informação;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1209675"/>
        <a:ext cx="3904604" cy="476576"/>
      </dsp:txXfrm>
    </dsp:sp>
    <dsp:sp modelId="{E029FC7F-B049-4371-9683-BDAD320ED1EA}">
      <dsp:nvSpPr>
        <dsp:cNvPr id="0" name=""/>
        <dsp:cNvSpPr/>
      </dsp:nvSpPr>
      <dsp:spPr>
        <a:xfrm>
          <a:off x="0" y="1804331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 Acordo de Nível de Serviço. 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1804331"/>
        <a:ext cx="3904604" cy="476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3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5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804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2: DESAFIOS PARA GESTÃO DA INFRAESTRUTURA DE TI – Prof. André Braga – 2018 - 2 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wquTx17xx8&amp;t=148s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2USKF2jOeqw" TargetMode="External"/><Relationship Id="rId5" Type="http://schemas.openxmlformats.org/officeDocument/2006/relationships/hyperlink" Target="https://www.youtube.com/watch?v=7NC3VVrnl1s" TargetMode="External"/><Relationship Id="rId4" Type="http://schemas.openxmlformats.org/officeDocument/2006/relationships/hyperlink" Target="https://www.youtube.com/watch?v=B0vF7xaloFU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472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747191"/>
            <a:ext cx="4349793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 versus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(ROI): 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“ROI é a relação entre o dinheiro ganho ou perdido através de um investimento e o montante e o montante de dinheiro investido.” (VERAS, 2016)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981265" y="1443147"/>
            <a:ext cx="4465843" cy="7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Reativa  ?  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" name="Retângulo 1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981265" y="1443147"/>
            <a:ext cx="4465843" cy="31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Reativa: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age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sob demanda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Somente realiza o que é pedido;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da empresa e as demandas do negócio são uma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surpresa constante;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Inviabiliza estratégias de negócio por não saber atendê-las;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Coloca a culpa nos clientes;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e usuários de TI estão insatisfeitos;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buscam alternativas no mercado;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Ameaça da TI ser terceirizada;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é vista como custo para a empresa.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" name="Retângulo 1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84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81265" y="1443147"/>
            <a:ext cx="446584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39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20006" y="998756"/>
            <a:ext cx="8037729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6160162" y="1666659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309382" y="1443147"/>
            <a:ext cx="6125793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age sob demanda;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consegue atender às demandas do negócio;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Inviabiliza estratégias de negócio por não saber atendê-las;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2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entender os processos empresariais;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da empresa e as demandas do negócio são uma surpresa constante;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Sempre tentando melhorar;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Coloca a culpa nos clientes;   e   Clientes e usuários de TI estão insatisfeitos;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4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satisfação básica dos clientes e usuários é atendida, mas não possuem oportunidades de melhoria;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buscam alternativas no mercado;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5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existe melhoria por falta de recursos humanos ou financeiros;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é vista como custo para a empresa.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6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Dificuldade para aprovação de orçamento  de melhorias por não conseguir justificar os investimentos sob a visão do negócio.</a:t>
            </a:r>
          </a:p>
        </p:txBody>
      </p:sp>
      <p:grpSp>
        <p:nvGrpSpPr>
          <p:cNvPr id="24" name="Agrupar 23"/>
          <p:cNvGrpSpPr/>
          <p:nvPr/>
        </p:nvGrpSpPr>
        <p:grpSpPr>
          <a:xfrm>
            <a:off x="6358479" y="1832508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708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81265" y="1443147"/>
            <a:ext cx="4465843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consegue atender às demandas do negócio;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entender os processos empresariais;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Sempre tentando melhorar;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satisfação básica dos clientes e usuários é atendida, mas não possuem oportunidades de melhoria;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rgbClr val="0066FF"/>
                </a:solidFill>
              </a:rPr>
              <a:t>Não existe melhoria por falta de recursos humanos ou financeiros;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rgbClr val="0066FF"/>
                </a:solidFill>
              </a:rPr>
              <a:t>Dificuldade para aprovação de orçamento  de melhorias por não conseguir justificar os investimentos sob a visão do negócio.</a:t>
            </a:r>
          </a:p>
        </p:txBody>
      </p:sp>
      <p:grpSp>
        <p:nvGrpSpPr>
          <p:cNvPr id="24" name="Agrupar 23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019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81265" y="1443147"/>
            <a:ext cx="4465843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Eficiente e Proativa 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4" name="Retângulo 23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81265" y="1443147"/>
            <a:ext cx="4465843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Eficiente e Proativa 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Eficaz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Avaliar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tendencias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futuras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necessidades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mercado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Invstimento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recursos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humanos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ensurar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investimentos sobre a visão dos negócios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4" name="Retângulo 23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91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981265" y="1492385"/>
            <a:ext cx="4465843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entre a situação atual e os objetivos.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(FREITAS, 2013)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mapear e identificar </a:t>
            </a:r>
            <a:r>
              <a:rPr lang="pt-BR" sz="1400" dirty="0">
                <a:solidFill>
                  <a:srgbClr val="5502B0"/>
                </a:solidFill>
              </a:rPr>
              <a:t>como a empresa está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operando, esse resultado deve ser comparado com a forma </a:t>
            </a:r>
            <a:r>
              <a:rPr lang="pt-BR" sz="1400" dirty="0">
                <a:solidFill>
                  <a:srgbClr val="5502B0"/>
                </a:solidFill>
              </a:rPr>
              <a:t>como a empresa gostaria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operar;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análise da diferença ou distância entre a situação atual (como a empresa está operando) e os objetivos (como a empresa gostaria de operar) é conhecida como análise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(intervalo ou distância) pode ser entendido como as </a:t>
            </a:r>
            <a:r>
              <a:rPr lang="pt-BR" sz="1400" dirty="0">
                <a:solidFill>
                  <a:srgbClr val="5502B0"/>
                </a:solidFill>
              </a:rPr>
              <a:t>atividades que não estão alinhadas aos objetivos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ou, ainda, a falta de atividades que possibilite atender a esses objetivos.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5718133" y="1818676"/>
            <a:ext cx="2664526" cy="2235169"/>
            <a:chOff x="5732201" y="1804608"/>
            <a:chExt cx="2664526" cy="2235169"/>
          </a:xfrm>
        </p:grpSpPr>
        <p:sp>
          <p:nvSpPr>
            <p:cNvPr id="3" name="Retângulo 2"/>
            <p:cNvSpPr/>
            <p:nvPr/>
          </p:nvSpPr>
          <p:spPr>
            <a:xfrm>
              <a:off x="5732201" y="1804608"/>
              <a:ext cx="2664526" cy="2235169"/>
            </a:xfrm>
            <a:prstGeom prst="rect">
              <a:avLst/>
            </a:prstGeom>
            <a:solidFill>
              <a:srgbClr val="C6D9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201" y="2185955"/>
              <a:ext cx="2664526" cy="156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2337462" y="887950"/>
            <a:ext cx="4465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rgbClr val="5502B0"/>
                </a:solidFill>
              </a:rPr>
              <a:t>Gap</a:t>
            </a:r>
            <a:r>
              <a:rPr lang="pt-BR" sz="1400" b="1" dirty="0">
                <a:solidFill>
                  <a:srgbClr val="5502B0"/>
                </a:solidFill>
              </a:rPr>
              <a:t> entre a situação atual e os objetivos.</a:t>
            </a:r>
            <a:r>
              <a:rPr lang="pt-BR" sz="1400" dirty="0">
                <a:solidFill>
                  <a:srgbClr val="5502B0"/>
                </a:solidFill>
              </a:rPr>
              <a:t>  (FREITAS, 2013)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6AC79-8D4E-4A54-8FDE-A164BF6B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6" y="1439451"/>
            <a:ext cx="8893137" cy="2864283"/>
          </a:xfrm>
          <a:prstGeom prst="rect">
            <a:avLst/>
          </a:prstGeom>
        </p:spPr>
      </p:pic>
      <p:sp>
        <p:nvSpPr>
          <p:cNvPr id="6" name="Texto Explicativo: Linha Dobrada Sem Borda 5">
            <a:extLst>
              <a:ext uri="{FF2B5EF4-FFF2-40B4-BE49-F238E27FC236}">
                <a16:creationId xmlns:a16="http://schemas.microsoft.com/office/drawing/2014/main" id="{4A1559F7-3AB7-4DA0-B3A1-A9108E5C0D2C}"/>
              </a:ext>
            </a:extLst>
          </p:cNvPr>
          <p:cNvSpPr/>
          <p:nvPr/>
        </p:nvSpPr>
        <p:spPr>
          <a:xfrm>
            <a:off x="327682" y="1650531"/>
            <a:ext cx="2561568" cy="1225550"/>
          </a:xfrm>
          <a:prstGeom prst="callout2">
            <a:avLst>
              <a:gd name="adj1" fmla="val 101134"/>
              <a:gd name="adj2" fmla="val 42487"/>
              <a:gd name="adj3" fmla="val 117713"/>
              <a:gd name="adj4" fmla="val 43375"/>
              <a:gd name="adj5" fmla="val 123381"/>
              <a:gd name="adj6" fmla="val 429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Precisamos</a:t>
            </a:r>
            <a:r>
              <a:rPr lang="en-US" dirty="0">
                <a:latin typeface="Comic Sans MS" panose="030F0702030302020204" pitchFamily="66" charset="0"/>
              </a:rPr>
              <a:t> achar </a:t>
            </a:r>
            <a:r>
              <a:rPr lang="en-US" dirty="0" err="1">
                <a:latin typeface="Comic Sans MS" panose="030F0702030302020204" pitchFamily="66" charset="0"/>
              </a:rPr>
              <a:t>uma</a:t>
            </a:r>
            <a:r>
              <a:rPr lang="en-US" dirty="0">
                <a:latin typeface="Comic Sans MS" panose="030F0702030302020204" pitchFamily="66" charset="0"/>
              </a:rPr>
              <a:t> forma de </a:t>
            </a:r>
            <a:r>
              <a:rPr lang="en-US" dirty="0" err="1">
                <a:latin typeface="Comic Sans MS" panose="030F0702030302020204" pitchFamily="66" charset="0"/>
              </a:rPr>
              <a:t>diminuir</a:t>
            </a:r>
            <a:r>
              <a:rPr lang="en-US" dirty="0">
                <a:latin typeface="Comic Sans MS" panose="030F0702030302020204" pitchFamily="66" charset="0"/>
              </a:rPr>
              <a:t> o </a:t>
            </a:r>
            <a:r>
              <a:rPr lang="en-US" i="1" dirty="0">
                <a:latin typeface="Comic Sans MS" panose="030F0702030302020204" pitchFamily="66" charset="0"/>
              </a:rPr>
              <a:t>GAP </a:t>
            </a:r>
            <a:r>
              <a:rPr lang="en-US" dirty="0">
                <a:latin typeface="Comic Sans MS" panose="030F0702030302020204" pitchFamily="66" charset="0"/>
              </a:rPr>
              <a:t>entre nossa </a:t>
            </a:r>
            <a:r>
              <a:rPr lang="en-US" dirty="0" err="1">
                <a:latin typeface="Comic Sans MS" panose="030F0702030302020204" pitchFamily="66" charset="0"/>
              </a:rPr>
              <a:t>Estratégia</a:t>
            </a:r>
            <a:r>
              <a:rPr lang="en-US" dirty="0">
                <a:latin typeface="Comic Sans MS" panose="030F0702030302020204" pitchFamily="66" charset="0"/>
              </a:rPr>
              <a:t> e nossos </a:t>
            </a:r>
            <a:r>
              <a:rPr lang="en-US" dirty="0" err="1">
                <a:latin typeface="Comic Sans MS" panose="030F0702030302020204" pitchFamily="66" charset="0"/>
              </a:rPr>
              <a:t>Objetivos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22" name="Texto Explicativo: Linha Dobrada Sem Borda 21">
            <a:extLst>
              <a:ext uri="{FF2B5EF4-FFF2-40B4-BE49-F238E27FC236}">
                <a16:creationId xmlns:a16="http://schemas.microsoft.com/office/drawing/2014/main" id="{24EB40B9-21C9-481D-A74C-1399FA959FBD}"/>
              </a:ext>
            </a:extLst>
          </p:cNvPr>
          <p:cNvSpPr/>
          <p:nvPr/>
        </p:nvSpPr>
        <p:spPr>
          <a:xfrm>
            <a:off x="3238500" y="1585639"/>
            <a:ext cx="2730500" cy="1379811"/>
          </a:xfrm>
          <a:prstGeom prst="callout2">
            <a:avLst>
              <a:gd name="adj1" fmla="val 92465"/>
              <a:gd name="adj2" fmla="val 22429"/>
              <a:gd name="adj3" fmla="val 111942"/>
              <a:gd name="adj4" fmla="val 22856"/>
              <a:gd name="adj5" fmla="val 114000"/>
              <a:gd name="adj6" fmla="val 246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Podemos </a:t>
            </a:r>
            <a:r>
              <a:rPr lang="en-US" dirty="0" err="1">
                <a:latin typeface="Comic Sans MS" panose="030F0702030302020204" pitchFamily="66" charset="0"/>
              </a:rPr>
              <a:t>fingir</a:t>
            </a:r>
            <a:r>
              <a:rPr lang="en-US" dirty="0">
                <a:latin typeface="Comic Sans MS" panose="030F0702030302020204" pitchFamily="66" charset="0"/>
              </a:rPr>
              <a:t> que somos </a:t>
            </a:r>
            <a:r>
              <a:rPr lang="en-US" dirty="0" err="1">
                <a:latin typeface="Comic Sans MS" panose="030F0702030302020204" pitchFamily="66" charset="0"/>
              </a:rPr>
              <a:t>bons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em</a:t>
            </a:r>
            <a:r>
              <a:rPr lang="en-US" dirty="0">
                <a:latin typeface="Comic Sans MS" panose="030F0702030302020204" pitchFamily="66" charset="0"/>
              </a:rPr>
              <a:t> alguma coisa e </a:t>
            </a:r>
            <a:r>
              <a:rPr lang="en-US" dirty="0" err="1">
                <a:latin typeface="Comic Sans MS" panose="030F0702030302020204" pitchFamily="66" charset="0"/>
              </a:rPr>
              <a:t>dizemos</a:t>
            </a:r>
            <a:r>
              <a:rPr lang="en-US" dirty="0">
                <a:latin typeface="Comic Sans MS" panose="030F0702030302020204" pitchFamily="66" charset="0"/>
              </a:rPr>
              <a:t> que é nossa </a:t>
            </a:r>
            <a:r>
              <a:rPr lang="en-US" b="1" dirty="0" err="1">
                <a:latin typeface="Comic Sans MS" panose="030F0702030302020204" pitchFamily="66" charset="0"/>
              </a:rPr>
              <a:t>Estratégia</a:t>
            </a:r>
            <a:endParaRPr lang="pt-BR" b="1" dirty="0">
              <a:latin typeface="Comic Sans MS" panose="030F0702030302020204" pitchFamily="66" charset="0"/>
            </a:endParaRPr>
          </a:p>
        </p:txBody>
      </p:sp>
      <p:sp>
        <p:nvSpPr>
          <p:cNvPr id="23" name="Texto Explicativo: Linha Dobrada Sem Borda 22">
            <a:extLst>
              <a:ext uri="{FF2B5EF4-FFF2-40B4-BE49-F238E27FC236}">
                <a16:creationId xmlns:a16="http://schemas.microsoft.com/office/drawing/2014/main" id="{0BAF0963-F5FF-41B3-A133-B151694C69B6}"/>
              </a:ext>
            </a:extLst>
          </p:cNvPr>
          <p:cNvSpPr/>
          <p:nvPr/>
        </p:nvSpPr>
        <p:spPr>
          <a:xfrm>
            <a:off x="6295808" y="1630550"/>
            <a:ext cx="2561568" cy="1225550"/>
          </a:xfrm>
          <a:prstGeom prst="callout2">
            <a:avLst>
              <a:gd name="adj1" fmla="val 98025"/>
              <a:gd name="adj2" fmla="val 32075"/>
              <a:gd name="adj3" fmla="val 108387"/>
              <a:gd name="adj4" fmla="val 30484"/>
              <a:gd name="adj5" fmla="val 119236"/>
              <a:gd name="adj6" fmla="val 271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Ooops</a:t>
            </a:r>
            <a:r>
              <a:rPr lang="en-US" dirty="0">
                <a:latin typeface="Comic Sans MS" panose="030F0702030302020204" pitchFamily="66" charset="0"/>
              </a:rPr>
              <a:t>… Desculpe… </a:t>
            </a:r>
            <a:r>
              <a:rPr lang="en-US" dirty="0" err="1">
                <a:latin typeface="Comic Sans MS" panose="030F0702030302020204" pitchFamily="66" charset="0"/>
              </a:rPr>
              <a:t>Esqueci</a:t>
            </a:r>
            <a:r>
              <a:rPr lang="en-US" dirty="0">
                <a:latin typeface="Comic Sans MS" panose="030F0702030302020204" pitchFamily="66" charset="0"/>
              </a:rPr>
              <a:t> que </a:t>
            </a:r>
            <a:r>
              <a:rPr lang="en-US" dirty="0" err="1">
                <a:latin typeface="Comic Sans MS" panose="030F0702030302020204" pitchFamily="66" charset="0"/>
              </a:rPr>
              <a:t>tinhamos</a:t>
            </a:r>
            <a:r>
              <a:rPr lang="en-US" dirty="0">
                <a:latin typeface="Comic Sans MS" panose="030F0702030302020204" pitchFamily="66" charset="0"/>
              </a:rPr>
              <a:t> que ser </a:t>
            </a:r>
            <a:r>
              <a:rPr lang="en-US" dirty="0" err="1">
                <a:latin typeface="Comic Sans MS" panose="030F0702030302020204" pitchFamily="66" charset="0"/>
              </a:rPr>
              <a:t>bons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em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fingir</a:t>
            </a:r>
            <a:r>
              <a:rPr lang="en-US" dirty="0">
                <a:latin typeface="Comic Sans MS" panose="030F0702030302020204" pitchFamily="66" charset="0"/>
              </a:rPr>
              <a:t>…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0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497120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734982"/>
            <a:ext cx="471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2: Desafios para gestão da infraestrutura de TI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3232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96381" y="1230920"/>
            <a:ext cx="7900838" cy="29507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181670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51857" y="2291017"/>
            <a:ext cx="464583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Dimensionamento da estrutura organizacional da área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Equipe de alto desempenho;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Remuneração compatível;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Ambiente empresarial para atrair e reter profissionais com habilidades chaves.</a:t>
            </a:r>
          </a:p>
        </p:txBody>
      </p:sp>
      <p:grpSp>
        <p:nvGrpSpPr>
          <p:cNvPr id="11" name="Grupo 7"/>
          <p:cNvGrpSpPr/>
          <p:nvPr/>
        </p:nvGrpSpPr>
        <p:grpSpPr>
          <a:xfrm>
            <a:off x="5319816" y="1456250"/>
            <a:ext cx="3357840" cy="2609358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4" name="CaixaDeTexto 13"/>
          <p:cNvSpPr txBox="1"/>
          <p:nvPr/>
        </p:nvSpPr>
        <p:spPr>
          <a:xfrm>
            <a:off x="651857" y="1657373"/>
            <a:ext cx="445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97" y="1604128"/>
            <a:ext cx="30861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3232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78135" y="695439"/>
            <a:ext cx="7081444" cy="1119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181670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027385" y="247437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DC5162-31FC-4983-9650-E08A6419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64" y="1749804"/>
            <a:ext cx="8983436" cy="279328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521" y="695439"/>
            <a:ext cx="6745728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Dimensionamento da estrutura organizacional da área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Equipe de alto desempenho;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Remuneração compatível; .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Ambiente empresarial para atrair e reter profissionais com habilidades chaves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E0358909-CB46-49CD-921F-4BD3279E5799}"/>
              </a:ext>
            </a:extLst>
          </p:cNvPr>
          <p:cNvSpPr/>
          <p:nvPr/>
        </p:nvSpPr>
        <p:spPr>
          <a:xfrm>
            <a:off x="220006" y="1815050"/>
            <a:ext cx="2578196" cy="1361287"/>
          </a:xfrm>
          <a:prstGeom prst="wedgeRoundRectCallout">
            <a:avLst>
              <a:gd name="adj1" fmla="val -14571"/>
              <a:gd name="adj2" fmla="val 52295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Eu tenho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uma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oferta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de outra empresa, mas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vou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lhe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da a chance de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conquistar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minha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lealdade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Balão de Pensamento: Nuvem 17">
            <a:extLst>
              <a:ext uri="{FF2B5EF4-FFF2-40B4-BE49-F238E27FC236}">
                <a16:creationId xmlns:a16="http://schemas.microsoft.com/office/drawing/2014/main" id="{EFB2E0AD-148D-487B-A480-C1BD3B63E57A}"/>
              </a:ext>
            </a:extLst>
          </p:cNvPr>
          <p:cNvSpPr/>
          <p:nvPr/>
        </p:nvSpPr>
        <p:spPr>
          <a:xfrm>
            <a:off x="3311073" y="1660096"/>
            <a:ext cx="2482507" cy="1598743"/>
          </a:xfrm>
          <a:prstGeom prst="cloudCallout">
            <a:avLst>
              <a:gd name="adj1" fmla="val -11885"/>
              <a:gd name="adj2" fmla="val 362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mic Sans MS" panose="030F0702030302020204" pitchFamily="66" charset="0"/>
              </a:rPr>
              <a:t>Agora é só </a:t>
            </a:r>
            <a:r>
              <a:rPr lang="en-US" sz="2000" b="1" dirty="0" err="1">
                <a:latin typeface="Comic Sans MS" panose="030F0702030302020204" pitchFamily="66" charset="0"/>
              </a:rPr>
              <a:t>sentar</a:t>
            </a:r>
            <a:r>
              <a:rPr lang="en-US" sz="2000" b="1" dirty="0">
                <a:latin typeface="Comic Sans MS" panose="030F0702030302020204" pitchFamily="66" charset="0"/>
              </a:rPr>
              <a:t> e </a:t>
            </a:r>
            <a:r>
              <a:rPr lang="en-US" sz="2000" b="1" dirty="0" err="1">
                <a:latin typeface="Comic Sans MS" panose="030F0702030302020204" pitchFamily="66" charset="0"/>
              </a:rPr>
              <a:t>esperar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53BC8628-F988-4561-AF23-1D0D64905665}"/>
              </a:ext>
            </a:extLst>
          </p:cNvPr>
          <p:cNvSpPr/>
          <p:nvPr/>
        </p:nvSpPr>
        <p:spPr>
          <a:xfrm>
            <a:off x="5850449" y="1637459"/>
            <a:ext cx="1737307" cy="1598743"/>
          </a:xfrm>
          <a:prstGeom prst="cloudCallout">
            <a:avLst>
              <a:gd name="adj1" fmla="val 4123"/>
              <a:gd name="adj2" fmla="val 524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mic Sans MS" panose="030F0702030302020204" pitchFamily="66" charset="0"/>
              </a:rPr>
              <a:t>..e a </a:t>
            </a:r>
            <a:r>
              <a:rPr lang="en-US" sz="2000" b="1" dirty="0" err="1">
                <a:latin typeface="Comic Sans MS" panose="030F0702030302020204" pitchFamily="66" charset="0"/>
              </a:rPr>
              <a:t>oferta</a:t>
            </a:r>
            <a:r>
              <a:rPr lang="en-US" sz="2000" b="1" dirty="0">
                <a:latin typeface="Comic Sans MS" panose="030F0702030302020204" pitchFamily="66" charset="0"/>
              </a:rPr>
              <a:t> </a:t>
            </a:r>
            <a:r>
              <a:rPr lang="en-US" sz="2000" b="1" dirty="0" err="1">
                <a:latin typeface="Comic Sans MS" panose="030F0702030302020204" pitchFamily="66" charset="0"/>
              </a:rPr>
              <a:t>inicial</a:t>
            </a:r>
            <a:r>
              <a:rPr lang="en-US" sz="2000" b="1" dirty="0">
                <a:latin typeface="Comic Sans MS" panose="030F0702030302020204" pitchFamily="66" charset="0"/>
              </a:rPr>
              <a:t> é…</a:t>
            </a:r>
            <a:endParaRPr lang="pt-BR" dirty="0"/>
          </a:p>
        </p:txBody>
      </p:sp>
      <p:sp>
        <p:nvSpPr>
          <p:cNvPr id="21" name="Balão de Fala: Retângulo com Cantos Arredondados 20">
            <a:extLst>
              <a:ext uri="{FF2B5EF4-FFF2-40B4-BE49-F238E27FC236}">
                <a16:creationId xmlns:a16="http://schemas.microsoft.com/office/drawing/2014/main" id="{6DAA11AD-7F06-4FD1-9C74-64131CAECBE8}"/>
              </a:ext>
            </a:extLst>
          </p:cNvPr>
          <p:cNvSpPr/>
          <p:nvPr/>
        </p:nvSpPr>
        <p:spPr>
          <a:xfrm>
            <a:off x="7734300" y="1889384"/>
            <a:ext cx="1249136" cy="1369455"/>
          </a:xfrm>
          <a:prstGeom prst="wedgeRoundRectCallout">
            <a:avLst>
              <a:gd name="adj1" fmla="val 1008"/>
              <a:gd name="adj2" fmla="val 78497"/>
              <a:gd name="adj3" fmla="val 16667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Isso mesmo, pode bater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estaciona-mento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1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55536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96381" y="1359027"/>
            <a:ext cx="7900838" cy="28929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252009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56584" y="1766782"/>
            <a:ext cx="493379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gestão de valor da TI refere-se às atividades conduzidas para que a TI demonstre o seu valor para o negócio em termos de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relativos, transformação do negócio e apoio à estratégia do negócio e as medições decorrentes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 (FERNANDES e  ABREU, 2014)</a:t>
            </a:r>
          </a:p>
        </p:txBody>
      </p:sp>
      <p:grpSp>
        <p:nvGrpSpPr>
          <p:cNvPr id="11" name="Grupo 7"/>
          <p:cNvGrpSpPr/>
          <p:nvPr/>
        </p:nvGrpSpPr>
        <p:grpSpPr>
          <a:xfrm>
            <a:off x="5901396" y="1688370"/>
            <a:ext cx="2776259" cy="2269713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3" y="1826316"/>
            <a:ext cx="2460194" cy="19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5" y="993393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350934" y="564639"/>
            <a:ext cx="3854027" cy="3672844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62" y="657606"/>
            <a:ext cx="3699719" cy="349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413089" y="1002334"/>
            <a:ext cx="58612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b="1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Entrega de valor </a:t>
            </a:r>
            <a:endParaRPr lang="pt-BR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do portfólio de TI</a:t>
            </a: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Operações de serviços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entre a área de TI e os usuários e clientes</a:t>
            </a: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com os fornecedores de demanda de TI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desempenho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  <a:defRPr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esultados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a TI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  <a:defRPr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esultados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os negócios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comunicação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riscos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da mudança organizacional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Avaliação independente: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030481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478184" y="1079016"/>
            <a:ext cx="586124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0638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do portfólio de TI: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Reflete a realidade das demandas sobre a área de TI em um determinado momento.” (FERNANDES e ABREU, 2014)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Monitorar e </a:t>
            </a:r>
            <a:r>
              <a:rPr lang="pt-BR" b="1" dirty="0">
                <a:solidFill>
                  <a:srgbClr val="0066FF"/>
                </a:solidFill>
              </a:rPr>
              <a:t>gerenciar as mudanças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portfólio de TI;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Garantir que os projetos, serviços e inovações desenvolvidos ou fornecidos venham do portfólio;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Garantir o </a:t>
            </a:r>
            <a:r>
              <a:rPr lang="pt-BR" b="1" dirty="0">
                <a:solidFill>
                  <a:srgbClr val="0066FF"/>
                </a:solidFill>
              </a:rPr>
              <a:t>uso adequado dos recursos;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Avaliar se os objetivos d</a:t>
            </a:r>
            <a:r>
              <a:rPr lang="pt-BR" sz="1600" b="1" dirty="0">
                <a:solidFill>
                  <a:srgbClr val="0066FF"/>
                </a:solidFill>
              </a:rPr>
              <a:t>e retorno de investimento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estão sendo atendidos;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Monitorar projetos, serviços, inovações e manutenções de recursos de acordo com os </a:t>
            </a:r>
            <a:r>
              <a:rPr lang="pt-BR" sz="1400" b="1" dirty="0">
                <a:solidFill>
                  <a:srgbClr val="0066FF"/>
                </a:solidFill>
              </a:rPr>
              <a:t>padrões de desempenho estabelecidos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Avaliar </a:t>
            </a:r>
            <a:r>
              <a:rPr lang="pt-BR" sz="1400" b="1" dirty="0">
                <a:solidFill>
                  <a:srgbClr val="0066FF"/>
                </a:solidFill>
              </a:rPr>
              <a:t>o impacto de mudanças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portfólio sobre a demanda de serviços.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493356" y="1268781"/>
            <a:ext cx="58612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área de TI é um conjunto de operações dedicadas a prover serviços para usuários e/ou clientes externos e para a própria área de TI.” (FERNANDES e ABREU, 2014)</a:t>
            </a: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Operações de serviços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Uma operação de serviços para estar </a:t>
            </a:r>
            <a:r>
              <a:rPr lang="pt-BR" sz="1400" i="1" dirty="0">
                <a:solidFill>
                  <a:srgbClr val="0066FF"/>
                </a:solidFill>
              </a:rPr>
              <a:t>de acordo com as necessidades de operação de TI.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(DAHH) Alguns itens de sua  composição: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aos usuários e clientes;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requisitos de conformidade desses serviços;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níveis de serviços esperados;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para executar e apoiar os serviços;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estrutura organizacional com as competências para operar os processos.  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758285" y="1246872"/>
            <a:ext cx="541507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entre a área de TI e os usuários e clientes: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 como o cliente solicita o serviço;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solicita o serviço;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as prioridades são estabelecidas;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os serviços são avaliados;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os canais de comunicação;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as responsabilidades são atribuídas em projetos e serviços; etc. (FERNANDES e ABREU, 2014)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020994" y="158910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98335" y="1294228"/>
            <a:ext cx="7789300" cy="30539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607597" y="4348190"/>
            <a:ext cx="778930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246513" y="1722108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92" y="1880366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905594" y="2156772"/>
            <a:ext cx="499540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com os fornecedores de demanda de TI: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Dirigido pela estratégia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pelos processos de TI relativos à parte terceirizada e pelo portfólio de TI. (FERNANDES e ABREU, 2014)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758285" y="1422399"/>
            <a:ext cx="54150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desempenho: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marL="450850" lvl="2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da TI —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compreendem medições e indicadores para: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Execução e gerenciamento de processos e serviços de TI;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níveis de serviços;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da estratégia; e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projetos.</a:t>
            </a:r>
          </a:p>
          <a:p>
            <a:pPr marL="450850" lvl="2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para o negócio —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representam o impacto dos resultados da TI em termos de agregação de valor para o negócio.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758285" y="1523977"/>
            <a:ext cx="5415075" cy="291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comunicação: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comunicação, além de ser fundamental para a tomada de decisão, também é uma forma da área de TI se promover e aumentar a sua credibilidade na empresa.</a:t>
            </a: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forma mais eficiente de comunicação do desempenho é através de </a:t>
            </a:r>
            <a:r>
              <a:rPr lang="pt-BR" sz="1600" b="1" dirty="0">
                <a:solidFill>
                  <a:srgbClr val="0066FF"/>
                </a:solidFill>
              </a:rPr>
              <a:t>um </a:t>
            </a:r>
            <a:r>
              <a:rPr lang="pt-BR" sz="1600" b="1" i="1" dirty="0">
                <a:solidFill>
                  <a:srgbClr val="0066FF"/>
                </a:solidFill>
              </a:rPr>
              <a:t>dashboard</a:t>
            </a:r>
            <a:r>
              <a:rPr lang="pt-BR" sz="1600" b="1" dirty="0">
                <a:solidFill>
                  <a:srgbClr val="0066FF"/>
                </a:solidFill>
              </a:rPr>
              <a:t> (painel informativo) que permita ao executivo consultar e entender, de forma rápida, o desempenho da TI. </a:t>
            </a: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600" b="1" i="1" dirty="0"/>
              <a:t>(Isso ele que está dizendo... Outras alternativas ? )</a:t>
            </a:r>
            <a:endParaRPr lang="pt-BR" sz="1400" b="1" i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722103920"/>
              </p:ext>
            </p:extLst>
          </p:nvPr>
        </p:nvGraphicFramePr>
        <p:xfrm>
          <a:off x="788692" y="1526345"/>
          <a:ext cx="3904604" cy="2301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58285" y="1523977"/>
            <a:ext cx="54150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riscos: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gestão de riscos relacionados à TI deve ser realizada de forma integrada à gestão corporativa de riscos, com uma abordagem de balanceamento de custos e benefícios.” 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resultado da avaliação deve ser entendido pelas partes interessadas e expresso em termos financeiros, para permitir que as partes interessadas alinhem o riscos a níveis de tolerância aceitáveis.”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27" name="Retângulo 2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733109" y="1563070"/>
            <a:ext cx="541936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da mudança organizacional: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(ZIEMER, 2007 apud FERNANDES e ABREU, 2014)</a:t>
            </a:r>
          </a:p>
          <a:p>
            <a:pPr indent="-201613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“O modelo tradicional de gerenciamento fracassa por enfatizar apenas a mudança (ou seja, aquilo que acontece fora das pessoas), descuidando da transição, do processo interior de adaptação e transformação, que é um passo necessário para que as pessoas consigam lidar com novas situações.”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6" name="Retângulo 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33109" y="1689407"/>
            <a:ext cx="5419367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Avaliação independente: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“É recomendável que as organizações possuam um modelo de avaliação independente (interna ou externa) sobre a conformidade de TI com as leis e regulamentos relevantes; com políticas, padrões e procedimentos organizacionais; com práticas geralmente aceitas e com um efetivo e eficiente desempenho de TI.” (FERNANDES e ABREU, 2014)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7872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946000"/>
            <a:ext cx="7900838" cy="37702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71624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63066" y="1092184"/>
            <a:ext cx="51688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não é uma metodologia, mas sim um </a:t>
            </a:r>
            <a:r>
              <a:rPr lang="pt-BR" sz="1600" b="1" dirty="0">
                <a:solidFill>
                  <a:srgbClr val="0066FF"/>
                </a:solidFill>
              </a:rPr>
              <a:t>conjunto de recomendações baseadas em boa práticas de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Serviços de TI. (FREITAS, 2013)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“ITIL pode ser considerada uma fonte de boas práticas utilizada pelas organizações para estabelecer e melhorar suas capacitações em gerenciamento de serviços.” (FERNANDES e ABREU, 2014)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gerenciamento de serviços é responsável por utilizar políticas, processos e funções para realizar os serviços das empresas. De acordo com o ITIL, gerenciamento de serviços é um conjunto especializado  de habilidades organizacionais para fornecer valor a clientes na forma de serviços.” (FREITAS, 2013)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901396" y="1411730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549677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9"/>
          <a:stretch/>
        </p:blipFill>
        <p:spPr bwMode="auto">
          <a:xfrm>
            <a:off x="3124861" y="114470"/>
            <a:ext cx="5383121" cy="484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de cantos arredondados 5"/>
          <p:cNvSpPr/>
          <p:nvPr/>
        </p:nvSpPr>
        <p:spPr>
          <a:xfrm flipV="1">
            <a:off x="505643" y="471624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01093" y="6478"/>
            <a:ext cx="51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  - ITIL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B01EF0F-A02F-4071-9B56-6D9A4E2FA308}"/>
              </a:ext>
            </a:extLst>
          </p:cNvPr>
          <p:cNvSpPr/>
          <p:nvPr/>
        </p:nvSpPr>
        <p:spPr>
          <a:xfrm>
            <a:off x="5978228" y="2358619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pt-BR" sz="3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024F3A-A9DE-43A1-A8E0-D4372D8BAF61}"/>
              </a:ext>
            </a:extLst>
          </p:cNvPr>
          <p:cNvSpPr/>
          <p:nvPr/>
        </p:nvSpPr>
        <p:spPr>
          <a:xfrm>
            <a:off x="144468" y="861205"/>
            <a:ext cx="305937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serviço: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o gerenciamento de serviços em ativos estratégicos para atender aos </a:t>
            </a:r>
            <a:r>
              <a:rPr lang="pt-BR" sz="1100" b="1" dirty="0">
                <a:solidFill>
                  <a:srgbClr val="0066FF"/>
                </a:solidFill>
              </a:rPr>
              <a:t>objetivos estratégicos da empresa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 de serviço: 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Concepção dos serviços de TI para garantir </a:t>
            </a:r>
            <a:r>
              <a:rPr lang="pt-BR" sz="1100" b="1" dirty="0">
                <a:solidFill>
                  <a:srgbClr val="0066FF"/>
                </a:solidFill>
              </a:rPr>
              <a:t>a qualidade do serviço, a satisfação do client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e a relação custo benefício na prestação do serviço.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Transição de serviço: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Desenvolvimento de recursos para a implementação de </a:t>
            </a:r>
            <a:r>
              <a:rPr lang="pt-BR" sz="1100" b="1" dirty="0">
                <a:solidFill>
                  <a:srgbClr val="0066FF"/>
                </a:solidFill>
              </a:rPr>
              <a:t>serviços novos ou modificados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na operação de TI. 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Operação de serviço: A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lcançar a eficácia e </a:t>
            </a:r>
            <a:r>
              <a:rPr lang="pt-BR" sz="1050" b="1" dirty="0">
                <a:solidFill>
                  <a:srgbClr val="0066FF"/>
                </a:solidFill>
              </a:rPr>
              <a:t>eficiência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na entrega e no suporte dos serviços.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Melhoria continuada de serviço: 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identificar </a:t>
            </a:r>
            <a:r>
              <a:rPr lang="pt-BR" sz="1050" b="1" dirty="0">
                <a:solidFill>
                  <a:srgbClr val="0066FF"/>
                </a:solidFill>
              </a:rPr>
              <a:t>resultados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e orientar sobre a melhoria.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91D8602-7552-4D8B-A4CE-ABFAB7D2FDE1}"/>
              </a:ext>
            </a:extLst>
          </p:cNvPr>
          <p:cNvSpPr/>
          <p:nvPr/>
        </p:nvSpPr>
        <p:spPr>
          <a:xfrm>
            <a:off x="5441962" y="1314337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pt-BR" sz="3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41A00D7-0A36-464D-A5EE-F06CDC4152B0}"/>
              </a:ext>
            </a:extLst>
          </p:cNvPr>
          <p:cNvSpPr/>
          <p:nvPr/>
        </p:nvSpPr>
        <p:spPr>
          <a:xfrm>
            <a:off x="6812478" y="3014459"/>
            <a:ext cx="457679" cy="45585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pt-BR" sz="3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2FCAA6-1D6B-4BEE-B858-2A10D92373BB}"/>
              </a:ext>
            </a:extLst>
          </p:cNvPr>
          <p:cNvSpPr/>
          <p:nvPr/>
        </p:nvSpPr>
        <p:spPr>
          <a:xfrm>
            <a:off x="4363380" y="2964335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DA5813A-2830-460E-92B8-DD0BA3BB3E96}"/>
              </a:ext>
            </a:extLst>
          </p:cNvPr>
          <p:cNvSpPr/>
          <p:nvPr/>
        </p:nvSpPr>
        <p:spPr>
          <a:xfrm>
            <a:off x="4455944" y="453024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857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0514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7"/>
          <p:cNvGrpSpPr/>
          <p:nvPr/>
        </p:nvGrpSpPr>
        <p:grpSpPr>
          <a:xfrm>
            <a:off x="5901396" y="1338145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476092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617546" y="1323224"/>
            <a:ext cx="5168811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Existem cinco publicações principais, cada uma delas relacionada a uma etapa do ciclo de vida do serviço, conforme os seguintes objetivos: (FREITAS, 2013)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o gerenciamento de serviços em ativos estratégicos para atender aos objetivos estratégicos da empresa.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 a concepção dos serviços de TI para garantir a qualidade do serviço, a satisfação do cliente e a relação custo benefício na prestação do serviço.</a:t>
            </a:r>
          </a:p>
        </p:txBody>
      </p:sp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16997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17546" y="1295088"/>
            <a:ext cx="5168811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Transição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desenvolvimento de recursos para a implementação de serviços novos ou modificados na operação de TI. </a:t>
            </a: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Operação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 sobre como alcançar a eficácia e eficiência na entrega e no suporte dos serviços.</a:t>
            </a: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 continuada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identificar resultados e orientar sobre a melhoria dos serviços, unindo esforços com os ciclos de estratégia, desenho, transição e operação de serviço para criar e manter o valor dos serviços.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upo 7"/>
          <p:cNvGrpSpPr/>
          <p:nvPr/>
        </p:nvGrpSpPr>
        <p:grpSpPr>
          <a:xfrm>
            <a:off x="5901396" y="1302975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440922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36008"/>
            <a:ext cx="480163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por sua definição original, são aqueles que utilizam seus conhecimentos para invadir sistemas, não com o intuito de causar danos às vítimas, mas sim como um desafio às suas habilidades.” (NAKAMURA e GEUS, 2010)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crackers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são elementos que invadem sistemas para roubar informações e causar danos às vítimas. O termo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cracker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também é uma denominação utilizada para aqueles que decifram códigos e destroem proteções de software.”  (NAKAMURA e GEUS, 2010)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flexibilidade de uso dos cabos de rede e da mobilidade, através das redes sem fio e equipamentos móveis, vêm aumentando muito os riscos nas organizações.  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4078" y="759851"/>
            <a:ext cx="532764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19D93"/>
                </a:solidFill>
              </a:rPr>
              <a:t>Riscos que rondam as organizações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Hackers x Crackers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33518" y="203748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35DB160-BE71-4C9B-9D8C-3FF23F6E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t="25302" r="12382" b="30910"/>
          <a:stretch/>
        </p:blipFill>
        <p:spPr>
          <a:xfrm>
            <a:off x="0" y="1619250"/>
            <a:ext cx="8578487" cy="2717447"/>
          </a:xfrm>
          <a:prstGeom prst="rect">
            <a:avLst/>
          </a:prstGeom>
        </p:spPr>
      </p:pic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95794E0F-EF86-4C17-B82E-370603877C1B}"/>
              </a:ext>
            </a:extLst>
          </p:cNvPr>
          <p:cNvSpPr/>
          <p:nvPr/>
        </p:nvSpPr>
        <p:spPr>
          <a:xfrm>
            <a:off x="369784" y="1778312"/>
            <a:ext cx="2235200" cy="1288737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Crackers</a:t>
            </a:r>
            <a:r>
              <a:rPr lang="en-US" sz="1600" dirty="0">
                <a:latin typeface="Comic Sans MS" panose="030F0702030302020204" pitchFamily="66" charset="0"/>
              </a:rPr>
              <a:t> da </a:t>
            </a:r>
            <a:r>
              <a:rPr lang="en-US" sz="1600" dirty="0" err="1">
                <a:latin typeface="Comic Sans MS" panose="030F0702030302020204" pitchFamily="66" charset="0"/>
              </a:rPr>
              <a:t>Elbônia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latin typeface="Comic Sans MS" panose="030F0702030302020204" pitchFamily="66" charset="0"/>
              </a:rPr>
              <a:t>roubaram</a:t>
            </a:r>
            <a:r>
              <a:rPr lang="en-US" sz="1600" dirty="0">
                <a:latin typeface="Comic Sans MS" panose="030F0702030302020204" pitchFamily="66" charset="0"/>
              </a:rPr>
              <a:t> todos us </a:t>
            </a:r>
            <a:r>
              <a:rPr lang="en-US" sz="1600" dirty="0" err="1">
                <a:latin typeface="Comic Sans MS" panose="030F0702030302020204" pitchFamily="66" charset="0"/>
              </a:rPr>
              <a:t>usuários</a:t>
            </a:r>
            <a:r>
              <a:rPr lang="en-US" sz="1600" dirty="0">
                <a:latin typeface="Comic Sans MS" panose="030F0702030302020204" pitchFamily="66" charset="0"/>
              </a:rPr>
              <a:t> e </a:t>
            </a:r>
            <a:r>
              <a:rPr lang="en-US" sz="1600" dirty="0" err="1">
                <a:latin typeface="Comic Sans MS" panose="030F0702030302020204" pitchFamily="66" charset="0"/>
              </a:rPr>
              <a:t>senhas</a:t>
            </a:r>
            <a:r>
              <a:rPr lang="en-US" sz="1600" dirty="0">
                <a:latin typeface="Comic Sans MS" panose="030F0702030302020204" pitchFamily="66" charset="0"/>
              </a:rPr>
              <a:t> dos nossos </a:t>
            </a:r>
            <a:r>
              <a:rPr lang="en-US" sz="1600" dirty="0" err="1">
                <a:latin typeface="Comic Sans MS" panose="030F0702030302020204" pitchFamily="66" charset="0"/>
              </a:rPr>
              <a:t>servidores</a:t>
            </a:r>
            <a:endParaRPr lang="pt-BR" sz="1600" dirty="0">
              <a:latin typeface="Comic Sans MS" panose="030F0702030302020204" pitchFamily="66" charset="0"/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60F756D7-4578-48D5-AE72-ECC9F721DEE1}"/>
              </a:ext>
            </a:extLst>
          </p:cNvPr>
          <p:cNvSpPr/>
          <p:nvPr/>
        </p:nvSpPr>
        <p:spPr>
          <a:xfrm>
            <a:off x="3033518" y="1810668"/>
            <a:ext cx="2511450" cy="1288737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ENVIEI UM EXÉRCITO de LOBSISOMENS </a:t>
            </a:r>
            <a:r>
              <a:rPr lang="en-US" sz="1600" b="1" dirty="0" err="1">
                <a:latin typeface="Comic Sans MS" panose="030F0702030302020204" pitchFamily="66" charset="0"/>
              </a:rPr>
              <a:t>digitais</a:t>
            </a:r>
            <a:r>
              <a:rPr lang="en-US" sz="1600" b="1" dirty="0">
                <a:latin typeface="Comic Sans MS" panose="030F0702030302020204" pitchFamily="66" charset="0"/>
              </a:rPr>
              <a:t> PARA COMER SUAS ENTRANHAS</a:t>
            </a:r>
            <a:endParaRPr lang="pt-BR" sz="1600" dirty="0">
              <a:latin typeface="Comic Sans MS" panose="030F0702030302020204" pitchFamily="66" charset="0"/>
            </a:endParaRPr>
          </a:p>
        </p:txBody>
      </p:sp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7D29AF32-955D-4CE3-A40F-4F0697330D12}"/>
              </a:ext>
            </a:extLst>
          </p:cNvPr>
          <p:cNvSpPr/>
          <p:nvPr/>
        </p:nvSpPr>
        <p:spPr>
          <a:xfrm>
            <a:off x="5806002" y="1797584"/>
            <a:ext cx="2511450" cy="818616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Onde você achou um </a:t>
            </a:r>
            <a:r>
              <a:rPr lang="en-US" sz="1600" dirty="0" err="1">
                <a:latin typeface="Comic Sans MS" panose="030F0702030302020204" pitchFamily="66" charset="0"/>
              </a:rPr>
              <a:t>exército</a:t>
            </a:r>
            <a:r>
              <a:rPr lang="en-US" sz="1600" dirty="0">
                <a:latin typeface="Comic Sans MS" panose="030F0702030302020204" pitchFamily="66" charset="0"/>
              </a:rPr>
              <a:t> de </a:t>
            </a:r>
            <a:r>
              <a:rPr lang="en-US" sz="1600" dirty="0" err="1">
                <a:latin typeface="Comic Sans MS" panose="030F0702030302020204" pitchFamily="66" charset="0"/>
              </a:rPr>
              <a:t>Lobisomens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latin typeface="Comic Sans MS" panose="030F0702030302020204" pitchFamily="66" charset="0"/>
              </a:rPr>
              <a:t>digitais</a:t>
            </a:r>
            <a:r>
              <a:rPr lang="en-US" sz="1600" dirty="0">
                <a:latin typeface="Comic Sans MS" panose="030F0702030302020204" pitchFamily="66" charset="0"/>
              </a:rPr>
              <a:t> ?</a:t>
            </a:r>
            <a:endParaRPr lang="pt-BR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34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definimos a metodologia geral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organizamos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vamos contratar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elementos são valores da empresa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pode usar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proteger da leitura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pode entrar nas instalações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se cada 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transferir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dados de um jeito ?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que jeito transmitimos os dados ?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59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462267" y="1406011"/>
            <a:ext cx="2983838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003302" y="1832059"/>
            <a:ext cx="43497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investir em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próprio ou utilizar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um provedor externo de serviços de TI? Por quê?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soluções de TI desenvolvidas internamente ou obtê-las no mercado (fazer ou comprar)? 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545134" y="1493666"/>
            <a:ext cx="2832173" cy="2686929"/>
            <a:chOff x="5713950" y="1610751"/>
            <a:chExt cx="2832173" cy="2686929"/>
          </a:xfrm>
        </p:grpSpPr>
        <p:sp>
          <p:nvSpPr>
            <p:cNvPr id="2" name="Retângulo 1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8242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máquinas usaremos ?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conversamos com os fornecedores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fazemos quando houver problemas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isso afetará o negócio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padrão seguiremos ?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96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definimos a metodologia geral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 de Segurança da Informação;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organizamos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da Segurança da Informação;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vamos contratar ?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em Recursos Humanos;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elementos são valores da empresa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Ativos;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pode usar ? </a:t>
            </a:r>
          </a:p>
          <a:p>
            <a:pPr lvl="2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 de Acesso;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7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proteger da leitura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Criptografia;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pode entrar nas instalações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Física e do Ambiente;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se cada 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transferir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dados de um jeito ?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nas Operações;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que jeito transmitimos os dados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nas Comunicações;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43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máquinas usaremos ?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Aquisição, Desenvolvimento e Manutenção de Sistemas;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conversamos com os fornecedores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na Cadeia de Suprimento;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fazemos quando houver problemas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Incidentes de Segurança da Informação;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57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3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isso afetará o negócio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Aspectos da Segurança da Informação na Gestão da Continuidade do Negócio;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3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padrão seguiremos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Conformidade.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1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7745" y="1483126"/>
            <a:ext cx="4813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219D93"/>
                </a:solidFill>
              </a:rPr>
              <a:t>Acordo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“Um documento que descreve o entendimento formal entre um Provedor de Serviços e um cliente, outro Provedor de Serviços ou uma área interna.  Um acordo não tem valor legal e serve como referência de atendimento de metas.” (FREITAS, 2013)</a:t>
            </a:r>
          </a:p>
          <a:p>
            <a:pPr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rgbClr val="219D93"/>
                </a:solidFill>
              </a:rPr>
              <a:t>Acordo de Nível de Serviço (ANS) ou </a:t>
            </a:r>
            <a:r>
              <a:rPr lang="pt-BR" sz="1400" b="1" i="1" dirty="0">
                <a:solidFill>
                  <a:srgbClr val="0066FF"/>
                </a:solidFill>
              </a:rPr>
              <a:t>Service </a:t>
            </a:r>
            <a:r>
              <a:rPr lang="pt-BR" sz="1400" b="1" i="1" dirty="0" err="1">
                <a:solidFill>
                  <a:srgbClr val="0066FF"/>
                </a:solidFill>
              </a:rPr>
              <a:t>Level</a:t>
            </a:r>
            <a:r>
              <a:rPr lang="pt-BR" sz="1400" b="1" i="1" dirty="0">
                <a:solidFill>
                  <a:srgbClr val="0066FF"/>
                </a:solidFill>
              </a:rPr>
              <a:t> </a:t>
            </a:r>
            <a:r>
              <a:rPr lang="pt-BR" sz="1400" b="1" i="1" dirty="0" err="1">
                <a:solidFill>
                  <a:srgbClr val="0066FF"/>
                </a:solidFill>
              </a:rPr>
              <a:t>Agreement</a:t>
            </a:r>
            <a:r>
              <a:rPr lang="pt-BR" sz="1400" b="1" dirty="0">
                <a:solidFill>
                  <a:srgbClr val="0066FF"/>
                </a:solidFill>
              </a:rPr>
              <a:t> (SLA)</a:t>
            </a: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“Acordo firmado entre o Provedor de Serviço de TI e um cliente, onde é descrito o Serviço de TI, as Metas de Nível de Serviço e a especificação das responsabilidades do Provedor de Serviços de TI e do cliente.” (FREITAS, 2013) 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732584" y="1345179"/>
            <a:ext cx="2945071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54" y="1483126"/>
            <a:ext cx="2666843" cy="266684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do acordo de nível de serviço</a:t>
            </a:r>
          </a:p>
        </p:txBody>
      </p:sp>
    </p:spTree>
    <p:extLst>
      <p:ext uri="{BB962C8B-B14F-4D97-AF65-F5344CB8AC3E}">
        <p14:creationId xmlns:p14="http://schemas.microsoft.com/office/powerpoint/2010/main" val="2037736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7745" y="1908606"/>
            <a:ext cx="4813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Nível de Serviço (GNS) ou 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Management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(SLM)  </a:t>
            </a:r>
          </a:p>
          <a:p>
            <a:pPr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objetivo do processo de Gerenciamento de Nível de Serviço (GNS) é negociar, acordar e documentar as metas de garantia dos serviços de TI com os respectivos clientes e monitorar a entrega dos serviços de acordo com as metas acordadas.” (FREITAS, 2013)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732584" y="1345179"/>
            <a:ext cx="2945071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do acordo de nível de serviço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54" y="1483126"/>
            <a:ext cx="2666843" cy="2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85337" y="1055957"/>
            <a:ext cx="6020971" cy="34706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88902" y="1221634"/>
            <a:ext cx="521383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um estudo de caso para um dos tipos de maturidade e diga suas vantagens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Ache um caso de escolha entre Data Centre Terceirizado 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Proprio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Ache um caso clássico onde as normas ISO se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aplicaam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solução de uma invasão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Escolha um Desafio de TI e uma solução real que tenha </a:t>
            </a:r>
            <a:r>
              <a:rPr lang="pt-BR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sido aplicada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xercicios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675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85337" y="1055957"/>
            <a:ext cx="6020971" cy="34706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88902" y="1221634"/>
            <a:ext cx="52138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Afinal... para que serve a TI?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=0wquTx17xx8&amp;t=148s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é ITIL v3 Foundation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=B0vF7xaloFU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Papel e Tecnologia da Informação nas organizações.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=7NC3VVrnl1s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=2USKF2jOeqw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de nov. 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19050"/>
            <a:ext cx="5114925" cy="5143499"/>
            <a:chOff x="-28575" y="19050"/>
            <a:chExt cx="5114925" cy="5143499"/>
          </a:xfrm>
        </p:grpSpPr>
        <p:grpSp>
          <p:nvGrpSpPr>
            <p:cNvPr id="26" name="Grupo 9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grpSp>
            <p:nvGrpSpPr>
              <p:cNvPr id="29" name="Grupo 6"/>
              <p:cNvGrpSpPr/>
              <p:nvPr/>
            </p:nvGrpSpPr>
            <p:grpSpPr>
              <a:xfrm>
                <a:off x="0" y="0"/>
                <a:ext cx="5114925" cy="5143499"/>
                <a:chOff x="0" y="0"/>
                <a:chExt cx="5114925" cy="5143499"/>
              </a:xfrm>
            </p:grpSpPr>
            <p:sp>
              <p:nvSpPr>
                <p:cNvPr id="31" name="Pentágono 2"/>
                <p:cNvSpPr/>
                <p:nvPr/>
              </p:nvSpPr>
              <p:spPr>
                <a:xfrm>
                  <a:off x="0" y="0"/>
                  <a:ext cx="5114925" cy="5143499"/>
                </a:xfrm>
                <a:custGeom>
                  <a:avLst/>
                  <a:gdLst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6526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5383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114925"/>
                    <a:gd name="connsiteY0" fmla="*/ 0 h 5143499"/>
                    <a:gd name="connsiteX1" fmla="*/ 265269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8126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3364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6221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14925" h="5143499">
                      <a:moveTo>
                        <a:pt x="0" y="0"/>
                      </a:moveTo>
                      <a:lnTo>
                        <a:pt x="2662217" y="0"/>
                      </a:lnTo>
                      <a:lnTo>
                        <a:pt x="5114925" y="2486025"/>
                      </a:lnTo>
                      <a:lnTo>
                        <a:pt x="2538392" y="5143499"/>
                      </a:lnTo>
                      <a:lnTo>
                        <a:pt x="0" y="51434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668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5"/>
                <p:cNvSpPr/>
                <p:nvPr/>
              </p:nvSpPr>
              <p:spPr>
                <a:xfrm>
                  <a:off x="2" y="671316"/>
                  <a:ext cx="3824620" cy="508096"/>
                </a:xfrm>
                <a:custGeom>
                  <a:avLst/>
                  <a:gdLst>
                    <a:gd name="connsiteX0" fmla="*/ 0 w 4381500"/>
                    <a:gd name="connsiteY0" fmla="*/ 0 h 676275"/>
                    <a:gd name="connsiteX1" fmla="*/ 43815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5285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24275 w 4381500"/>
                    <a:gd name="connsiteY1" fmla="*/ 9525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338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05225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33875"/>
                    <a:gd name="connsiteY0" fmla="*/ 0 h 688953"/>
                    <a:gd name="connsiteX1" fmla="*/ 3705225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67150 w 4333875"/>
                    <a:gd name="connsiteY1" fmla="*/ 50711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48100 w 4333875"/>
                    <a:gd name="connsiteY1" fmla="*/ 25356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25356 h 714309"/>
                    <a:gd name="connsiteX1" fmla="*/ 3867150 w 4333875"/>
                    <a:gd name="connsiteY1" fmla="*/ 0 h 714309"/>
                    <a:gd name="connsiteX2" fmla="*/ 4333875 w 4333875"/>
                    <a:gd name="connsiteY2" fmla="*/ 714309 h 714309"/>
                    <a:gd name="connsiteX3" fmla="*/ 0 w 4333875"/>
                    <a:gd name="connsiteY3" fmla="*/ 701631 h 714309"/>
                    <a:gd name="connsiteX4" fmla="*/ 0 w 4333875"/>
                    <a:gd name="connsiteY4" fmla="*/ 25356 h 714309"/>
                    <a:gd name="connsiteX0" fmla="*/ 0 w 4333875"/>
                    <a:gd name="connsiteY0" fmla="*/ 0 h 688953"/>
                    <a:gd name="connsiteX1" fmla="*/ 3867150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24350"/>
                    <a:gd name="connsiteY0" fmla="*/ 0 h 676275"/>
                    <a:gd name="connsiteX1" fmla="*/ 3867150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12678 h 688953"/>
                    <a:gd name="connsiteX1" fmla="*/ 3848100 w 4324350"/>
                    <a:gd name="connsiteY1" fmla="*/ 0 h 688953"/>
                    <a:gd name="connsiteX2" fmla="*/ 4324350 w 4324350"/>
                    <a:gd name="connsiteY2" fmla="*/ 688953 h 688953"/>
                    <a:gd name="connsiteX3" fmla="*/ 0 w 4324350"/>
                    <a:gd name="connsiteY3" fmla="*/ 688953 h 688953"/>
                    <a:gd name="connsiteX4" fmla="*/ 0 w 4324350"/>
                    <a:gd name="connsiteY4" fmla="*/ 12678 h 688953"/>
                    <a:gd name="connsiteX0" fmla="*/ 0 w 4324350"/>
                    <a:gd name="connsiteY0" fmla="*/ 0 h 676275"/>
                    <a:gd name="connsiteX1" fmla="*/ 383857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499730 w 4324350"/>
                    <a:gd name="connsiteY0" fmla="*/ 0 h 690428"/>
                    <a:gd name="connsiteX1" fmla="*/ 3819525 w 4324350"/>
                    <a:gd name="connsiteY1" fmla="*/ 14153 h 690428"/>
                    <a:gd name="connsiteX2" fmla="*/ 4324350 w 4324350"/>
                    <a:gd name="connsiteY2" fmla="*/ 690428 h 690428"/>
                    <a:gd name="connsiteX3" fmla="*/ 0 w 4324350"/>
                    <a:gd name="connsiteY3" fmla="*/ 690428 h 690428"/>
                    <a:gd name="connsiteX4" fmla="*/ 499730 w 4324350"/>
                    <a:gd name="connsiteY4" fmla="*/ 0 h 690428"/>
                    <a:gd name="connsiteX0" fmla="*/ 49973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499730 w 4324350"/>
                    <a:gd name="connsiteY4" fmla="*/ 0 h 676275"/>
                    <a:gd name="connsiteX0" fmla="*/ 0 w 3824620"/>
                    <a:gd name="connsiteY0" fmla="*/ 0 h 690428"/>
                    <a:gd name="connsiteX1" fmla="*/ 3319795 w 3824620"/>
                    <a:gd name="connsiteY1" fmla="*/ 0 h 690428"/>
                    <a:gd name="connsiteX2" fmla="*/ 3824620 w 3824620"/>
                    <a:gd name="connsiteY2" fmla="*/ 676275 h 690428"/>
                    <a:gd name="connsiteX3" fmla="*/ 0 w 3824620"/>
                    <a:gd name="connsiteY3" fmla="*/ 690428 h 690428"/>
                    <a:gd name="connsiteX4" fmla="*/ 0 w 3824620"/>
                    <a:gd name="connsiteY4" fmla="*/ 0 h 690428"/>
                    <a:gd name="connsiteX0" fmla="*/ 0 w 3824620"/>
                    <a:gd name="connsiteY0" fmla="*/ 0 h 676277"/>
                    <a:gd name="connsiteX1" fmla="*/ 3319795 w 3824620"/>
                    <a:gd name="connsiteY1" fmla="*/ 0 h 676277"/>
                    <a:gd name="connsiteX2" fmla="*/ 3824620 w 3824620"/>
                    <a:gd name="connsiteY2" fmla="*/ 676275 h 676277"/>
                    <a:gd name="connsiteX3" fmla="*/ 0 w 3824620"/>
                    <a:gd name="connsiteY3" fmla="*/ 676277 h 676277"/>
                    <a:gd name="connsiteX4" fmla="*/ 0 w 3824620"/>
                    <a:gd name="connsiteY4" fmla="*/ 0 h 676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20" h="676277">
                      <a:moveTo>
                        <a:pt x="0" y="0"/>
                      </a:moveTo>
                      <a:lnTo>
                        <a:pt x="3319795" y="0"/>
                      </a:lnTo>
                      <a:lnTo>
                        <a:pt x="3824620" y="676275"/>
                      </a:lnTo>
                      <a:lnTo>
                        <a:pt x="0" y="67627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20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E1E202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546910" y="788384"/>
                  <a:ext cx="3209925" cy="1458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  <a:defRPr/>
                  </a:pP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VAMOS AOS </a:t>
                  </a:r>
                  <a:r>
                    <a:rPr lang="pt-BR" sz="1400" b="1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PRÓXIMOS PASSOS</a:t>
                  </a: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?</a:t>
                  </a:r>
                </a:p>
                <a:p>
                  <a:pPr lvl="1">
                    <a:spcBef>
                      <a:spcPct val="20000"/>
                    </a:spcBef>
                    <a:defRPr/>
                  </a:pPr>
                  <a:endParaRPr lang="pt-BR" sz="1400" kern="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ＭＳ Ｐゴシック" charset="0"/>
                  </a:endParaRP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400" kern="0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  <a:ea typeface="ＭＳ Ｐゴシック" charset="0"/>
                    </a:rPr>
                    <a:t> </a:t>
                  </a:r>
                  <a:r>
                    <a:rPr lang="pt-BR" sz="1400" dirty="0">
                      <a:solidFill>
                        <a:schemeClr val="bg1"/>
                      </a:solidFill>
                      <a:latin typeface="+mj-lt"/>
                    </a:rPr>
                    <a:t>Características de um datacenter;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400" dirty="0">
                      <a:solidFill>
                        <a:schemeClr val="bg1"/>
                      </a:solidFill>
                      <a:latin typeface="+mj-lt"/>
                    </a:rPr>
                    <a:t>Utilização da infraestrutura de TI.</a:t>
                  </a:r>
                </a:p>
              </p:txBody>
            </p:sp>
          </p:grpSp>
          <p:pic>
            <p:nvPicPr>
              <p:cNvPr id="30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1939660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433713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406011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445198"/>
            <a:ext cx="43497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investir em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próprio ou utilizar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um provedor externo de serviços de TI? Por quê?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soluções de TI desenvolvidas internamente ou obtê-las no mercado (fazer ou comprar)? 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93666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" name="Conector reto 2"/>
          <p:cNvCxnSpPr/>
          <p:nvPr/>
        </p:nvCxnSpPr>
        <p:spPr>
          <a:xfrm>
            <a:off x="1012875" y="3482518"/>
            <a:ext cx="42625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1003302" y="3626459"/>
            <a:ext cx="434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219D93"/>
                </a:solidFill>
              </a:rPr>
              <a:t>Cada empresa estabelece a sua estratégia e escolhe o melhor caminho para atingir os seus objetivos. </a:t>
            </a:r>
          </a:p>
        </p:txBody>
      </p:sp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66693" y="1190411"/>
            <a:ext cx="7792916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39583" y="1451462"/>
            <a:ext cx="45809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Próprio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x TI 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Tercerizado</a:t>
            </a: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TCO - Total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ustos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Diretos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ustos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Indiretos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ROI -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Investiment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890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66693" y="1190411"/>
            <a:ext cx="7792916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ED21E0A-C595-4CD4-B3D9-1C99B3465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1"/>
          <a:stretch/>
        </p:blipFill>
        <p:spPr>
          <a:xfrm>
            <a:off x="410102" y="609936"/>
            <a:ext cx="4738758" cy="4142285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00861" y="4198855"/>
            <a:ext cx="59811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Pela última vez!!!  Eu não sei qual o ROI disso!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9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353756"/>
            <a:ext cx="434979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 </a:t>
            </a: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conceito de Custo Total de Propriedade foi adaptado pelo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Gartner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em 1987, para aplicação na área de TI como um meio de entender os custos reais da infraestrutura de TI.” (VERAS, 2016)</a:t>
            </a: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“Medir o custo total ao longo do ciclo de vida da solução tecnológica e não só o custo de aquisição”. (VERAS, 2016)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10"/>
          <p:cNvSpPr/>
          <p:nvPr/>
        </p:nvSpPr>
        <p:spPr>
          <a:xfrm rot="275902">
            <a:off x="7865803" y="13433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738551" y="992467"/>
            <a:ext cx="7471773" cy="37082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504471" y="1476350"/>
            <a:ext cx="2983838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747813" y="4700677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886266" y="1227144"/>
            <a:ext cx="4509033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(TCO): Principais componentes: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(VERAS, 2016)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diretos: Mais fáceis de mensurar. Exemplos: hardware, software, operação e administração;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indiretos: Mais vagos, difíceis de mensurar e muitas vezes subestimados. Exemplos: custo com 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custo com o usuário final;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custo direto pode influenciar o custo indireto. Exemplo: adquirir hardware de baixa qualidade tende a aumentar 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a influenciar o custo indireto.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5587338" y="1564005"/>
            <a:ext cx="2832173" cy="2686929"/>
            <a:chOff x="5713950" y="1610751"/>
            <a:chExt cx="2832173" cy="2686929"/>
          </a:xfrm>
        </p:grpSpPr>
        <p:sp>
          <p:nvSpPr>
            <p:cNvPr id="34" name="Retângulo 3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8876</TotalTime>
  <Words>3968</Words>
  <Application>Microsoft Office PowerPoint</Application>
  <PresentationFormat>Apresentação na tela (16:9)</PresentationFormat>
  <Paragraphs>354</Paragraphs>
  <Slides>49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571</cp:revision>
  <dcterms:created xsi:type="dcterms:W3CDTF">2014-11-17T17:44:06Z</dcterms:created>
  <dcterms:modified xsi:type="dcterms:W3CDTF">2019-02-21T14:11:11Z</dcterms:modified>
</cp:coreProperties>
</file>